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1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94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8525" y="0"/>
            <a:ext cx="10985363" cy="10103095"/>
          </a:xfrm>
          <a:prstGeom prst="rect">
            <a:avLst/>
          </a:prstGeom>
        </p:spPr>
      </p:pic>
      <p:pic>
        <p:nvPicPr>
          <p:cNvPr id="3" name="Group 1 (1)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95600"/>
            <a:ext cx="14935200" cy="73914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10" name="Frame 2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1" name="Group 1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38175" y="9020175"/>
            <a:ext cx="17078325" cy="950095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6-8"/>
          <p:cNvSpPr/>
          <p:nvPr/>
        </p:nvSpPr>
        <p:spPr>
          <a:xfrm>
            <a:off x="14658975" y="428625"/>
            <a:ext cx="23717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6-8 ДЕКАБРЯ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6" name="CENTER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CENTER</a:t>
            </a:r>
            <a:endParaRPr lang="en-US" sz="7800" dirty="0"/>
          </a:p>
        </p:txBody>
      </p:sp>
      <p:sp>
        <p:nvSpPr>
          <p:cNvPr id="17" name="FSP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FSP</a:t>
            </a:r>
            <a:endParaRPr lang="en-US" sz="7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97100" y="0"/>
            <a:ext cx="3390900" cy="41077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79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57275" y="5543550"/>
            <a:ext cx="360045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удобного бота в телеграмме для хранения файлов, подачи и обработки заявок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811250" y="5600700"/>
            <a:ext cx="3600450" cy="3095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Образовательные ресурсы: Создание раздела с обучающими материалами по организации и проведению соревнований для региональных представителей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239000" y="5600700"/>
            <a:ext cx="3600450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Создание более широко многопользовательского режима(например аналитические отчеты для менеджеров и.т.д)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Group 1 (1)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209" y="26184"/>
            <a:ext cx="11278081" cy="9752674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32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19450" y="0"/>
            <a:ext cx="10985363" cy="9826870"/>
          </a:xfrm>
          <a:prstGeom prst="rect">
            <a:avLst/>
          </a:prstGeom>
        </p:spPr>
      </p:pic>
      <p:pic>
        <p:nvPicPr>
          <p:cNvPr id="8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9" name="Frame 2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10" name="Frame 2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211300" y="266700"/>
            <a:ext cx="3219450" cy="762000"/>
          </a:xfrm>
          <a:prstGeom prst="rect">
            <a:avLst/>
          </a:prstGeom>
        </p:spPr>
      </p:pic>
      <p:pic>
        <p:nvPicPr>
          <p:cNvPr id="11" name="Frame 2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2" name="Group 1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57250" y="8877300"/>
            <a:ext cx="16859250" cy="1010417"/>
          </a:xfrm>
          <a:prstGeom prst="rect">
            <a:avLst/>
          </a:prstGeom>
        </p:spPr>
      </p:pic>
      <p:sp>
        <p:nvSpPr>
          <p:cNvPr id="13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5795963" y="428625"/>
            <a:ext cx="6829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5" name="name_6-8"/>
          <p:cNvSpPr/>
          <p:nvPr/>
        </p:nvSpPr>
        <p:spPr>
          <a:xfrm>
            <a:off x="14658975" y="428625"/>
            <a:ext cx="23717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6-8 ДЕКАБРЯ</a:t>
            </a:r>
            <a:endParaRPr lang="en-US" sz="2700" dirty="0"/>
          </a:p>
        </p:txBody>
      </p:sp>
      <p:sp>
        <p:nvSpPr>
          <p:cNvPr id="16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7" name="default_name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  <p:sp>
        <p:nvSpPr>
          <p:cNvPr id="18" name="Text 5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ЗА ВНИМАНИЕ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8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" y="2619375"/>
            <a:ext cx="2667000" cy="2667000"/>
          </a:xfrm>
          <a:prstGeom prst="rect">
            <a:avLst/>
          </a:prstGeom>
        </p:spPr>
      </p:pic>
      <p:pic>
        <p:nvPicPr>
          <p:cNvPr id="3" name="Rectangle 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8525" y="2619375"/>
            <a:ext cx="2667000" cy="2667000"/>
          </a:xfrm>
          <a:prstGeom prst="rect">
            <a:avLst/>
          </a:prstGeom>
        </p:spPr>
      </p:pic>
      <p:pic>
        <p:nvPicPr>
          <p:cNvPr id="4" name="Rectangle 1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39800" y="2619375"/>
            <a:ext cx="2667000" cy="2667000"/>
          </a:xfrm>
          <a:prstGeom prst="rect">
            <a:avLst/>
          </a:prstGeom>
        </p:spPr>
      </p:pic>
      <p:pic>
        <p:nvPicPr>
          <p:cNvPr id="5" name="Frame 39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400" y="6610350"/>
            <a:ext cx="2400300" cy="723900"/>
          </a:xfrm>
          <a:prstGeom prst="rect">
            <a:avLst/>
          </a:prstGeom>
        </p:spPr>
      </p:pic>
      <p:pic>
        <p:nvPicPr>
          <p:cNvPr id="6" name="Frame 40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48525" y="6572250"/>
            <a:ext cx="1762125" cy="723900"/>
          </a:xfrm>
          <a:prstGeom prst="rect">
            <a:avLst/>
          </a:prstGeom>
        </p:spPr>
      </p:pic>
      <p:pic>
        <p:nvPicPr>
          <p:cNvPr id="7" name="Frame 40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639800" y="6610350"/>
            <a:ext cx="2800350" cy="723900"/>
          </a:xfrm>
          <a:prstGeom prst="rect">
            <a:avLst/>
          </a:prstGeom>
        </p:spPr>
      </p:pic>
      <p:pic>
        <p:nvPicPr>
          <p:cNvPr id="8" name="Group 1 (1)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20125" y="200025"/>
            <a:ext cx="6410325" cy="3228975"/>
          </a:xfrm>
          <a:prstGeom prst="rect">
            <a:avLst/>
          </a:prstGeom>
        </p:spPr>
      </p:pic>
      <p:pic>
        <p:nvPicPr>
          <p:cNvPr id="9" name="Group 1 (1)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8288000" cy="914400"/>
          </a:xfrm>
          <a:prstGeom prst="rect">
            <a:avLst/>
          </a:prstGeom>
        </p:spPr>
      </p:pic>
      <p:pic>
        <p:nvPicPr>
          <p:cNvPr id="10" name="18 - [DESIGN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96120" y="2543994"/>
            <a:ext cx="2798711" cy="2758976"/>
          </a:xfrm>
          <a:prstGeom prst="rect">
            <a:avLst/>
          </a:prstGeom>
        </p:spPr>
      </p:pic>
      <p:pic>
        <p:nvPicPr>
          <p:cNvPr id="11" name="18 - [DESIGN 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229475" y="2600325"/>
            <a:ext cx="2714625" cy="2724150"/>
          </a:xfrm>
          <a:prstGeom prst="rect">
            <a:avLst/>
          </a:prstGeom>
        </p:spPr>
      </p:pic>
      <p:pic>
        <p:nvPicPr>
          <p:cNvPr id="12" name="18 - [DESIGN 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3620750" y="2600325"/>
            <a:ext cx="2733675" cy="2705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62000" y="5629275"/>
            <a:ext cx="2628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Крахмальников Илья</a:t>
            </a:r>
            <a:endParaRPr lang="en-US" sz="3000" dirty="0"/>
          </a:p>
        </p:txBody>
      </p:sp>
      <p:sp>
        <p:nvSpPr>
          <p:cNvPr id="14" name="Text 1"/>
          <p:cNvSpPr/>
          <p:nvPr/>
        </p:nvSpPr>
        <p:spPr>
          <a:xfrm>
            <a:off x="533400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5" name="krah_Ilya"/>
          <p:cNvSpPr/>
          <p:nvPr/>
        </p:nvSpPr>
        <p:spPr>
          <a:xfrm>
            <a:off x="533400" y="83915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@krah_Ilya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628650" y="6705600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7" name="Text 4"/>
          <p:cNvSpPr/>
          <p:nvPr/>
        </p:nvSpPr>
        <p:spPr>
          <a:xfrm>
            <a:off x="7343775" y="6667500"/>
            <a:ext cx="15906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
Дизайнер</a:t>
            </a:r>
            <a:endParaRPr lang="en-US" sz="2100" dirty="0"/>
          </a:p>
        </p:txBody>
      </p:sp>
      <p:sp>
        <p:nvSpPr>
          <p:cNvPr id="18" name="data-"/>
          <p:cNvSpPr/>
          <p:nvPr/>
        </p:nvSpPr>
        <p:spPr>
          <a:xfrm>
            <a:off x="13654088" y="6705600"/>
            <a:ext cx="2800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
data-специалист</a:t>
            </a:r>
            <a:endParaRPr lang="en-US" sz="2100" dirty="0"/>
          </a:p>
        </p:txBody>
      </p:sp>
      <p:sp>
        <p:nvSpPr>
          <p:cNvPr id="19" name="Text 6"/>
          <p:cNvSpPr/>
          <p:nvPr/>
        </p:nvSpPr>
        <p:spPr>
          <a:xfrm>
            <a:off x="7286625" y="562927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 Марсель</a:t>
            </a:r>
            <a:endParaRPr lang="en-US" sz="3000" dirty="0"/>
          </a:p>
        </p:txBody>
      </p:sp>
      <p:sp>
        <p:nvSpPr>
          <p:cNvPr id="20" name="Text 7"/>
          <p:cNvSpPr/>
          <p:nvPr/>
        </p:nvSpPr>
        <p:spPr>
          <a:xfrm>
            <a:off x="7248525" y="7400925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21" name="Mar1o12508"/>
          <p:cNvSpPr/>
          <p:nvPr/>
        </p:nvSpPr>
        <p:spPr>
          <a:xfrm>
            <a:off x="7248525" y="8391525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@Mar1o12508</a:t>
            </a:r>
            <a:endParaRPr lang="en-US" sz="1800" dirty="0"/>
          </a:p>
        </p:txBody>
      </p:sp>
      <p:sp>
        <p:nvSpPr>
          <p:cNvPr id="22" name="Text 9"/>
          <p:cNvSpPr/>
          <p:nvPr/>
        </p:nvSpPr>
        <p:spPr>
          <a:xfrm>
            <a:off x="13868400" y="5629275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3000" dirty="0"/>
          </a:p>
        </p:txBody>
      </p:sp>
      <p:sp>
        <p:nvSpPr>
          <p:cNvPr id="23" name="Text 10"/>
          <p:cNvSpPr/>
          <p:nvPr/>
        </p:nvSpPr>
        <p:spPr>
          <a:xfrm>
            <a:off x="13639800" y="7439025"/>
            <a:ext cx="261256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курсе Промышленного программирования от Яндекса</a:t>
            </a:r>
            <a:endParaRPr lang="en-US" sz="1800" dirty="0"/>
          </a:p>
        </p:txBody>
      </p:sp>
      <p:sp>
        <p:nvSpPr>
          <p:cNvPr id="24" name="darkJsRank"/>
          <p:cNvSpPr/>
          <p:nvPr/>
        </p:nvSpPr>
        <p:spPr>
          <a:xfrm>
            <a:off x="13658850" y="8620125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@darkJsRank</a:t>
            </a:r>
            <a:endParaRPr lang="en-US" sz="1800" dirty="0"/>
          </a:p>
        </p:txBody>
      </p:sp>
      <p:sp>
        <p:nvSpPr>
          <p:cNvPr id="25" name="Text 12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 - [DESIGN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63600" y="4305300"/>
            <a:ext cx="4724400" cy="59817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20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5572125"/>
            <a:ext cx="3657600" cy="2809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Плохая координация между ФСП и регионами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3277850" y="5572125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Низкое качество управления данными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258050" y="5591175"/>
            <a:ext cx="3486150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Сложный процесс подачи и обработки заявок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6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11125" y="4238625"/>
            <a:ext cx="2590800" cy="647700"/>
          </a:xfrm>
          <a:prstGeom prst="rect">
            <a:avLst/>
          </a:prstGeom>
        </p:spPr>
      </p:pic>
      <p:pic>
        <p:nvPicPr>
          <p:cNvPr id="3" name="Frame 9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334875" y="3124200"/>
            <a:ext cx="3533775" cy="647700"/>
          </a:xfrm>
          <a:prstGeom prst="rect">
            <a:avLst/>
          </a:prstGeom>
        </p:spPr>
      </p:pic>
      <p:pic>
        <p:nvPicPr>
          <p:cNvPr id="4" name="Frame 10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29925" y="2028825"/>
            <a:ext cx="6543675" cy="62865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34250" y="4238625"/>
            <a:ext cx="3228975" cy="647700"/>
          </a:xfrm>
          <a:prstGeom prst="rect">
            <a:avLst/>
          </a:prstGeom>
        </p:spPr>
      </p:pic>
      <p:pic>
        <p:nvPicPr>
          <p:cNvPr id="6" name="Connector line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582275" y="4452938"/>
            <a:ext cx="2209800" cy="219075"/>
          </a:xfrm>
          <a:prstGeom prst="rect">
            <a:avLst/>
          </a:prstGeom>
        </p:spPr>
      </p:pic>
      <p:pic>
        <p:nvPicPr>
          <p:cNvPr id="7" name="Frame 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381875" y="6629400"/>
            <a:ext cx="3124200" cy="647700"/>
          </a:xfrm>
          <a:prstGeom prst="rect">
            <a:avLst/>
          </a:prstGeom>
        </p:spPr>
      </p:pic>
      <p:pic>
        <p:nvPicPr>
          <p:cNvPr id="8" name="Frame 1321315018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487400" y="6629400"/>
            <a:ext cx="1447800" cy="647700"/>
          </a:xfrm>
          <a:prstGeom prst="rect">
            <a:avLst/>
          </a:prstGeom>
        </p:spPr>
      </p:pic>
      <p:pic>
        <p:nvPicPr>
          <p:cNvPr id="9" name="Connector lin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525125" y="6843712"/>
            <a:ext cx="2943225" cy="219075"/>
          </a:xfrm>
          <a:prstGeom prst="rect">
            <a:avLst/>
          </a:prstGeom>
        </p:spPr>
      </p:pic>
      <p:pic>
        <p:nvPicPr>
          <p:cNvPr id="10" name="Frame 11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333625" y="4238625"/>
            <a:ext cx="2752725" cy="647700"/>
          </a:xfrm>
          <a:prstGeom prst="rect">
            <a:avLst/>
          </a:prstGeom>
        </p:spPr>
      </p:pic>
      <p:pic>
        <p:nvPicPr>
          <p:cNvPr id="11" name="Connector line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105400" y="4452938"/>
            <a:ext cx="2209800" cy="219075"/>
          </a:xfrm>
          <a:prstGeom prst="rect">
            <a:avLst/>
          </a:prstGeom>
        </p:spPr>
      </p:pic>
      <p:pic>
        <p:nvPicPr>
          <p:cNvPr id="12" name="Frame 1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543175" y="6172200"/>
            <a:ext cx="2324100" cy="647700"/>
          </a:xfrm>
          <a:prstGeom prst="rect">
            <a:avLst/>
          </a:prstGeom>
        </p:spPr>
      </p:pic>
      <p:pic>
        <p:nvPicPr>
          <p:cNvPr id="13" name="Frame 132131501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771650" y="7458075"/>
            <a:ext cx="3876675" cy="809625"/>
          </a:xfrm>
          <a:prstGeom prst="rect">
            <a:avLst/>
          </a:prstGeom>
        </p:spPr>
      </p:pic>
      <p:pic>
        <p:nvPicPr>
          <p:cNvPr id="14" name="Frame 132131501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971675" y="3143250"/>
            <a:ext cx="3609975" cy="628650"/>
          </a:xfrm>
          <a:prstGeom prst="rect">
            <a:avLst/>
          </a:prstGeom>
        </p:spPr>
      </p:pic>
      <p:sp>
        <p:nvSpPr>
          <p:cNvPr id="15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  <p:sp>
        <p:nvSpPr>
          <p:cNvPr id="16" name="Text 1"/>
          <p:cNvSpPr/>
          <p:nvPr/>
        </p:nvSpPr>
        <p:spPr>
          <a:xfrm>
            <a:off x="13096875" y="442912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17" name="Text 2"/>
          <p:cNvSpPr/>
          <p:nvPr/>
        </p:nvSpPr>
        <p:spPr>
          <a:xfrm>
            <a:off x="12620625" y="331470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Медиа хранилище</a:t>
            </a:r>
            <a:endParaRPr lang="en-US" sz="2100" dirty="0"/>
          </a:p>
        </p:txBody>
      </p:sp>
      <p:sp>
        <p:nvSpPr>
          <p:cNvPr id="18" name="Text 3"/>
          <p:cNvSpPr/>
          <p:nvPr/>
        </p:nvSpPr>
        <p:spPr>
          <a:xfrm>
            <a:off x="11134725" y="2228850"/>
            <a:ext cx="600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Хранение всех динамических фотографий</a:t>
            </a:r>
            <a:endParaRPr lang="en-US" sz="1800" dirty="0"/>
          </a:p>
        </p:txBody>
      </p:sp>
      <p:sp>
        <p:nvSpPr>
          <p:cNvPr id="19" name="Django container"/>
          <p:cNvSpPr/>
          <p:nvPr/>
        </p:nvSpPr>
        <p:spPr>
          <a:xfrm>
            <a:off x="7620000" y="4429125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 container</a:t>
            </a:r>
            <a:endParaRPr lang="en-US" sz="2100" dirty="0"/>
          </a:p>
        </p:txBody>
      </p:sp>
      <p:sp>
        <p:nvSpPr>
          <p:cNvPr id="20" name="smtpgmailcom"/>
          <p:cNvSpPr/>
          <p:nvPr/>
        </p:nvSpPr>
        <p:spPr>
          <a:xfrm>
            <a:off x="7667625" y="6819900"/>
            <a:ext cx="258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smtp.gmail.com</a:t>
            </a:r>
            <a:endParaRPr lang="en-US" sz="2100" dirty="0"/>
          </a:p>
        </p:txBody>
      </p:sp>
      <p:sp>
        <p:nvSpPr>
          <p:cNvPr id="21" name="Gmail"/>
          <p:cNvSpPr/>
          <p:nvPr/>
        </p:nvSpPr>
        <p:spPr>
          <a:xfrm>
            <a:off x="13773150" y="6819900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Gmail</a:t>
            </a:r>
            <a:endParaRPr lang="en-US" sz="2100" dirty="0"/>
          </a:p>
        </p:txBody>
      </p:sp>
      <p:sp>
        <p:nvSpPr>
          <p:cNvPr id="22" name="Python Torch Adapter-transformers"/>
          <p:cNvSpPr/>
          <p:nvPr/>
        </p:nvSpPr>
        <p:spPr>
          <a:xfrm>
            <a:off x="2619375" y="4429125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Frontend</a:t>
            </a:r>
            <a:endParaRPr lang="en-US" sz="2100" dirty="0"/>
          </a:p>
        </p:txBody>
      </p:sp>
      <p:sp>
        <p:nvSpPr>
          <p:cNvPr id="23" name="Web admin"/>
          <p:cNvSpPr/>
          <p:nvPr/>
        </p:nvSpPr>
        <p:spPr>
          <a:xfrm>
            <a:off x="2828925" y="636270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Web admin</a:t>
            </a:r>
            <a:endParaRPr lang="en-US" sz="2100" dirty="0"/>
          </a:p>
        </p:txBody>
      </p:sp>
      <p:sp>
        <p:nvSpPr>
          <p:cNvPr id="24" name="Text 9"/>
          <p:cNvSpPr/>
          <p:nvPr/>
        </p:nvSpPr>
        <p:spPr>
          <a:xfrm>
            <a:off x="2076450" y="7596187"/>
            <a:ext cx="33051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Управление играми 
и плитками</a:t>
            </a:r>
            <a:endParaRPr lang="en-US" sz="2100" dirty="0"/>
          </a:p>
        </p:txBody>
      </p:sp>
      <p:sp>
        <p:nvSpPr>
          <p:cNvPr id="25" name="Text 10"/>
          <p:cNvSpPr/>
          <p:nvPr/>
        </p:nvSpPr>
        <p:spPr>
          <a:xfrm>
            <a:off x="2276475" y="3324225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Основной контент</a:t>
            </a:r>
            <a:endParaRPr lang="en-US" sz="2100" dirty="0"/>
          </a:p>
        </p:txBody>
      </p:sp>
      <p:pic>
        <p:nvPicPr>
          <p:cNvPr id="26" name="Connector line" descr="preencoded.png">
            <a:extLst>
              <a:ext uri="{FF2B5EF4-FFF2-40B4-BE49-F238E27FC236}">
                <a16:creationId xmlns:a16="http://schemas.microsoft.com/office/drawing/2014/main" id="{9C4EA8B9-ABFF-46F4-9BA5-892672ADD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8070848" y="5649912"/>
            <a:ext cx="1746250" cy="219075"/>
          </a:xfrm>
          <a:prstGeom prst="rect">
            <a:avLst/>
          </a:prstGeom>
        </p:spPr>
      </p:pic>
      <p:pic>
        <p:nvPicPr>
          <p:cNvPr id="27" name="Connector line" descr="preencoded.png">
            <a:extLst>
              <a:ext uri="{FF2B5EF4-FFF2-40B4-BE49-F238E27FC236}">
                <a16:creationId xmlns:a16="http://schemas.microsoft.com/office/drawing/2014/main" id="{45064D27-5630-441E-A722-B01E221673A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5400000">
            <a:off x="3021012" y="5419726"/>
            <a:ext cx="1285874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4725" y="2085975"/>
            <a:ext cx="11249025" cy="735330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542925" y="828675"/>
            <a:ext cx="70104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 - [DESIGN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906500" y="0"/>
            <a:ext cx="4380372" cy="4105276"/>
          </a:xfrm>
          <a:prstGeom prst="rect">
            <a:avLst/>
          </a:prstGeom>
        </p:spPr>
      </p:pic>
      <p:pic>
        <p:nvPicPr>
          <p:cNvPr id="3" name="image 1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57325" y="3038475"/>
            <a:ext cx="12992100" cy="64960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2000" y="1590675"/>
            <a:ext cx="112680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153025" cy="5067300"/>
          </a:xfrm>
          <a:prstGeom prst="rect">
            <a:avLst/>
          </a:prstGeom>
        </p:spPr>
      </p:pic>
      <p:pic>
        <p:nvPicPr>
          <p:cNvPr id="3" name="Frame 132131504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219700"/>
            <a:ext cx="5153025" cy="5067300"/>
          </a:xfrm>
          <a:prstGeom prst="rect">
            <a:avLst/>
          </a:prstGeom>
        </p:spPr>
      </p:pic>
      <p:pic>
        <p:nvPicPr>
          <p:cNvPr id="4" name="Frame 132131504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34975" y="5219700"/>
            <a:ext cx="5153025" cy="5067300"/>
          </a:xfrm>
          <a:prstGeom prst="rect">
            <a:avLst/>
          </a:prstGeom>
        </p:spPr>
      </p:pic>
      <p:pic>
        <p:nvPicPr>
          <p:cNvPr id="5" name="Frame 132131504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975" y="0"/>
            <a:ext cx="5153025" cy="50673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2057400" y="231457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1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419100" y="28479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Удобные и приятные Уведомления Сайта об акцепте и изменениях ЕКП</a:t>
            </a:r>
            <a:endParaRPr lang="en-US" sz="1500" dirty="0"/>
          </a:p>
        </p:txBody>
      </p:sp>
      <p:sp>
        <p:nvSpPr>
          <p:cNvPr id="8" name="3"/>
          <p:cNvSpPr/>
          <p:nvPr/>
        </p:nvSpPr>
        <p:spPr>
          <a:xfrm>
            <a:off x="2028825" y="761047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3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419100" y="8029575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Смена языка и темы, для удобства пользования сайтом</a:t>
            </a:r>
            <a:endParaRPr lang="en-US" sz="1500" dirty="0"/>
          </a:p>
        </p:txBody>
      </p:sp>
      <p:sp>
        <p:nvSpPr>
          <p:cNvPr id="10" name="4"/>
          <p:cNvSpPr/>
          <p:nvPr/>
        </p:nvSpPr>
        <p:spPr>
          <a:xfrm>
            <a:off x="15154275" y="758190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</a:t>
            </a: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4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13906500" y="8029575"/>
            <a:ext cx="3600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 Ведение статистики по командам и участникам</a:t>
            </a:r>
            <a:endParaRPr lang="en-US" sz="1500" dirty="0"/>
          </a:p>
        </p:txBody>
      </p:sp>
      <p:sp>
        <p:nvSpPr>
          <p:cNvPr id="12" name="2"/>
          <p:cNvSpPr/>
          <p:nvPr/>
        </p:nvSpPr>
        <p:spPr>
          <a:xfrm>
            <a:off x="15163800" y="2381250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2</a:t>
            </a:r>
            <a:endParaRPr lang="en-US" sz="2400" dirty="0"/>
          </a:p>
        </p:txBody>
      </p:sp>
      <p:sp>
        <p:nvSpPr>
          <p:cNvPr id="13" name="SCV"/>
          <p:cNvSpPr/>
          <p:nvPr/>
        </p:nvSpPr>
        <p:spPr>
          <a:xfrm>
            <a:off x="13554075" y="2914650"/>
            <a:ext cx="430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Генерация протоколов в удобном формате .SCV</a:t>
            </a:r>
            <a:endParaRPr lang="en-US" sz="1500" dirty="0"/>
          </a:p>
        </p:txBody>
      </p:sp>
      <p:sp>
        <p:nvSpPr>
          <p:cNvPr id="14" name="default_name"/>
          <p:cNvSpPr/>
          <p:nvPr/>
        </p:nvSpPr>
        <p:spPr>
          <a:xfrm>
            <a:off x="5915025" y="4800600"/>
            <a:ext cx="698182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КИЛЛЕРФИЧИ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497300" y="0"/>
            <a:ext cx="1790700" cy="2252290"/>
          </a:xfrm>
          <a:prstGeom prst="rect">
            <a:avLst/>
          </a:prstGeom>
        </p:spPr>
      </p:pic>
      <p:sp>
        <p:nvSpPr>
          <p:cNvPr id="7" name="3"/>
          <p:cNvSpPr/>
          <p:nvPr/>
        </p:nvSpPr>
        <p:spPr>
          <a:xfrm>
            <a:off x="1638300" y="56959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3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305550"/>
            <a:ext cx="7439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Авторизация (авторизация по логину/паролю, восстановление пароля, подтверждение почты).</a:t>
            </a:r>
            <a:endParaRPr lang="en-US" sz="1800" dirty="0"/>
          </a:p>
        </p:txBody>
      </p:sp>
      <p:sp>
        <p:nvSpPr>
          <p:cNvPr id="9" name="4"/>
          <p:cNvSpPr/>
          <p:nvPr/>
        </p:nvSpPr>
        <p:spPr>
          <a:xfrm>
            <a:off x="6581775" y="82581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4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81775" y="8867775"/>
            <a:ext cx="802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Отправка заявки на проведение соревнования от регионального представителя и возможность принять/отклонить её представителем ФСП.</a:t>
            </a:r>
            <a:endParaRPr lang="en-US" sz="1800" dirty="0"/>
          </a:p>
        </p:txBody>
      </p:sp>
      <p:sp>
        <p:nvSpPr>
          <p:cNvPr id="11" name="1"/>
          <p:cNvSpPr/>
          <p:nvPr/>
        </p:nvSpPr>
        <p:spPr>
          <a:xfrm>
            <a:off x="1266825" y="2100263"/>
            <a:ext cx="7134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1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2605088"/>
            <a:ext cx="8305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Представитель ФСП имеет личный кабинет, где он может принимать или отклонять заявки на проведение соревнований, а также администрировать и регистрировать новых региональных представителей.</a:t>
            </a:r>
            <a:endParaRPr lang="en-US" sz="1800" dirty="0"/>
          </a:p>
        </p:txBody>
      </p:sp>
      <p:sp>
        <p:nvSpPr>
          <p:cNvPr id="13" name="2"/>
          <p:cNvSpPr/>
          <p:nvPr/>
        </p:nvSpPr>
        <p:spPr>
          <a:xfrm>
            <a:off x="10353675" y="43529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Сценарий 2</a:t>
            </a:r>
            <a:endParaRPr lang="en-US" sz="3000" dirty="0"/>
          </a:p>
        </p:txBody>
      </p:sp>
      <p:sp>
        <p:nvSpPr>
          <p:cNvPr id="14" name="Text 7"/>
          <p:cNvSpPr/>
          <p:nvPr/>
        </p:nvSpPr>
        <p:spPr>
          <a:xfrm>
            <a:off x="10353675" y="4962525"/>
            <a:ext cx="7458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Реализация личного кабинета регионального представителя.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161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1525" y="2171700"/>
            <a:ext cx="7886700" cy="3371850"/>
          </a:xfrm>
          <a:prstGeom prst="rect">
            <a:avLst/>
          </a:prstGeom>
        </p:spPr>
      </p:pic>
      <p:pic>
        <p:nvPicPr>
          <p:cNvPr id="3" name="Frame 132131504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77325" y="2171700"/>
            <a:ext cx="7886700" cy="3371850"/>
          </a:xfrm>
          <a:prstGeom prst="rect">
            <a:avLst/>
          </a:prstGeom>
        </p:spPr>
      </p:pic>
      <p:pic>
        <p:nvPicPr>
          <p:cNvPr id="4" name="Frame 132131504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1525" y="5962650"/>
            <a:ext cx="7886700" cy="3371850"/>
          </a:xfrm>
          <a:prstGeom prst="rect">
            <a:avLst/>
          </a:prstGeom>
        </p:spPr>
      </p:pic>
      <p:pic>
        <p:nvPicPr>
          <p:cNvPr id="5" name="Frame 132131504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77325" y="5962650"/>
            <a:ext cx="7886700" cy="33718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144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Это лёгкая файловая база данных, которая позволяет начать работу без сложных настроек.</a:t>
            </a:r>
            <a:endParaRPr lang="en-US" sz="1800" dirty="0"/>
          </a:p>
        </p:txBody>
      </p:sp>
      <p:sp>
        <p:nvSpPr>
          <p:cNvPr id="7" name="Text 1"/>
          <p:cNvSpPr/>
          <p:nvPr/>
        </p:nvSpPr>
        <p:spPr>
          <a:xfrm>
            <a:off x="1223963" y="3124200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8" name="SQLite"/>
          <p:cNvSpPr/>
          <p:nvPr/>
        </p:nvSpPr>
        <p:spPr>
          <a:xfrm>
            <a:off x="1190625" y="2390775"/>
            <a:ext cx="1428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SQLite</a:t>
            </a:r>
            <a:endParaRPr lang="en-US" sz="3000" dirty="0"/>
          </a:p>
        </p:txBody>
      </p:sp>
      <p:sp>
        <p:nvSpPr>
          <p:cNvPr id="9" name="Python"/>
          <p:cNvSpPr/>
          <p:nvPr/>
        </p:nvSpPr>
        <p:spPr>
          <a:xfrm>
            <a:off x="94202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 его помощью можно быстро и просто реализовывать на Python сайты и приложения, которые работают в браузере.</a:t>
            </a:r>
            <a:endParaRPr lang="en-US" sz="1800" dirty="0"/>
          </a:p>
        </p:txBody>
      </p:sp>
      <p:sp>
        <p:nvSpPr>
          <p:cNvPr id="10" name="Django"/>
          <p:cNvSpPr/>
          <p:nvPr/>
        </p:nvSpPr>
        <p:spPr>
          <a:xfrm>
            <a:off x="9296400" y="2381250"/>
            <a:ext cx="1571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</a:t>
            </a:r>
            <a:endParaRPr lang="en-US" sz="3000" dirty="0"/>
          </a:p>
        </p:txBody>
      </p:sp>
      <p:sp>
        <p:nvSpPr>
          <p:cNvPr id="11" name="default_name"/>
          <p:cNvSpPr/>
          <p:nvPr/>
        </p:nvSpPr>
        <p:spPr>
          <a:xfrm>
            <a:off x="9377363" y="31242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Фреймворк</a:t>
            </a:r>
            <a:endParaRPr lang="en-US" sz="2100" dirty="0"/>
          </a:p>
        </p:txBody>
      </p:sp>
      <p:sp>
        <p:nvSpPr>
          <p:cNvPr id="12" name="GitHub"/>
          <p:cNvSpPr/>
          <p:nvPr/>
        </p:nvSpPr>
        <p:spPr>
          <a:xfrm>
            <a:off x="1104900" y="6305550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GitHub 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>
            <a:off x="11144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Многофункциональная платформа для командной работы над проектом.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095375" y="6981825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Отслеживание Версии</a:t>
            </a:r>
            <a:endParaRPr lang="en-US" sz="2100" dirty="0"/>
          </a:p>
        </p:txBody>
      </p:sp>
      <p:sp>
        <p:nvSpPr>
          <p:cNvPr id="15" name="Openpyxl"/>
          <p:cNvSpPr/>
          <p:nvPr/>
        </p:nvSpPr>
        <p:spPr>
          <a:xfrm>
            <a:off x="9401175" y="6305550"/>
            <a:ext cx="2085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Openpyxl</a:t>
            </a:r>
            <a:endParaRPr lang="en-US" sz="3000" dirty="0"/>
          </a:p>
        </p:txBody>
      </p:sp>
      <p:sp>
        <p:nvSpPr>
          <p:cNvPr id="16" name="excel"/>
          <p:cNvSpPr/>
          <p:nvPr/>
        </p:nvSpPr>
        <p:spPr>
          <a:xfrm>
            <a:off x="94202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Библиотека для считывания данных с excel для загрузки результатов.</a:t>
            </a:r>
            <a:endParaRPr lang="en-US" sz="1800" dirty="0"/>
          </a:p>
        </p:txBody>
      </p:sp>
      <p:sp>
        <p:nvSpPr>
          <p:cNvPr id="17" name="Excel"/>
          <p:cNvSpPr/>
          <p:nvPr/>
        </p:nvSpPr>
        <p:spPr>
          <a:xfrm>
            <a:off x="9553575" y="6981825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Excel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71525" y="657225"/>
            <a:ext cx="956310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СТЕК ТЕХНОЛОГИИ</a:t>
            </a:r>
            <a:endParaRPr lang="en-US" sz="7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Произвольный</PresentationFormat>
  <Paragraphs>94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2</cp:revision>
  <dcterms:created xsi:type="dcterms:W3CDTF">2024-12-08T02:23:32Z</dcterms:created>
  <dcterms:modified xsi:type="dcterms:W3CDTF">2024-12-08T02:24:54Z</dcterms:modified>
</cp:coreProperties>
</file>